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75" r:id="rId3"/>
    <p:sldId id="284" r:id="rId4"/>
    <p:sldId id="265" r:id="rId5"/>
    <p:sldId id="281" r:id="rId6"/>
    <p:sldId id="282" r:id="rId7"/>
    <p:sldId id="285" r:id="rId8"/>
    <p:sldId id="286" r:id="rId9"/>
    <p:sldId id="287" r:id="rId10"/>
    <p:sldId id="288" r:id="rId11"/>
    <p:sldId id="289" r:id="rId12"/>
    <p:sldId id="280" r:id="rId13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8D9"/>
    <a:srgbClr val="F7F7F7"/>
    <a:srgbClr val="797DE8"/>
    <a:srgbClr val="AD8BE1"/>
    <a:srgbClr val="E29FBE"/>
    <a:srgbClr val="FC9598"/>
    <a:srgbClr val="AFD7D9"/>
    <a:srgbClr val="D8C9C6"/>
    <a:srgbClr val="F8ADA8"/>
    <a:srgbClr val="FD767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 showGuides="1">
      <p:cViewPr varScale="1">
        <p:scale>
          <a:sx n="77" d="100"/>
          <a:sy n="77" d="100"/>
        </p:scale>
        <p:origin x="678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E6E86-9C0A-4A2D-8618-9781F5C54702}" type="datetimeFigureOut">
              <a:rPr kumimoji="1" lang="ja-JP" altLang="en-US" smtClean="0"/>
              <a:t>2021/6/15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E919F-88F7-4BB0-AC89-BD75B24D6DD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707422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E6E86-9C0A-4A2D-8618-9781F5C54702}" type="datetimeFigureOut">
              <a:rPr kumimoji="1" lang="ja-JP" altLang="en-US" smtClean="0"/>
              <a:t>2021/6/15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E919F-88F7-4BB0-AC89-BD75B24D6DD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017363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E6E86-9C0A-4A2D-8618-9781F5C54702}" type="datetimeFigureOut">
              <a:rPr kumimoji="1" lang="ja-JP" altLang="en-US" smtClean="0"/>
              <a:t>2021/6/15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E919F-88F7-4BB0-AC89-BD75B24D6DD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723121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E6E86-9C0A-4A2D-8618-9781F5C54702}" type="datetimeFigureOut">
              <a:rPr kumimoji="1" lang="ja-JP" altLang="en-US" smtClean="0"/>
              <a:t>2021/6/15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E919F-88F7-4BB0-AC89-BD75B24D6DD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066728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E6E86-9C0A-4A2D-8618-9781F5C54702}" type="datetimeFigureOut">
              <a:rPr kumimoji="1" lang="ja-JP" altLang="en-US" smtClean="0"/>
              <a:t>2021/6/15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E919F-88F7-4BB0-AC89-BD75B24D6DD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164694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E6E86-9C0A-4A2D-8618-9781F5C54702}" type="datetimeFigureOut">
              <a:rPr kumimoji="1" lang="ja-JP" altLang="en-US" smtClean="0"/>
              <a:t>2021/6/15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E919F-88F7-4BB0-AC89-BD75B24D6DD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36590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E6E86-9C0A-4A2D-8618-9781F5C54702}" type="datetimeFigureOut">
              <a:rPr kumimoji="1" lang="ja-JP" altLang="en-US" smtClean="0"/>
              <a:t>2021/6/15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E919F-88F7-4BB0-AC89-BD75B24D6DD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850892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E6E86-9C0A-4A2D-8618-9781F5C54702}" type="datetimeFigureOut">
              <a:rPr kumimoji="1" lang="ja-JP" altLang="en-US" smtClean="0"/>
              <a:t>2021/6/15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E919F-88F7-4BB0-AC89-BD75B24D6DD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812792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E6E86-9C0A-4A2D-8618-9781F5C54702}" type="datetimeFigureOut">
              <a:rPr kumimoji="1" lang="ja-JP" altLang="en-US" smtClean="0"/>
              <a:t>2021/6/15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E919F-88F7-4BB0-AC89-BD75B24D6DD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640142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E6E86-9C0A-4A2D-8618-9781F5C54702}" type="datetimeFigureOut">
              <a:rPr kumimoji="1" lang="ja-JP" altLang="en-US" smtClean="0"/>
              <a:t>2021/6/15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E919F-88F7-4BB0-AC89-BD75B24D6DD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238471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E6E86-9C0A-4A2D-8618-9781F5C54702}" type="datetimeFigureOut">
              <a:rPr kumimoji="1" lang="ja-JP" altLang="en-US" smtClean="0"/>
              <a:t>2021/6/15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E919F-88F7-4BB0-AC89-BD75B24D6DD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912104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1E6E86-9C0A-4A2D-8618-9781F5C54702}" type="datetimeFigureOut">
              <a:rPr kumimoji="1" lang="ja-JP" altLang="en-US" smtClean="0"/>
              <a:t>2021/6/15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4E919F-88F7-4BB0-AC89-BD75B24D6DD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314109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/>
          <p:cNvSpPr txBox="1"/>
          <p:nvPr/>
        </p:nvSpPr>
        <p:spPr>
          <a:xfrm>
            <a:off x="2488296" y="1443485"/>
            <a:ext cx="721540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6600" b="1" spc="-150" dirty="0" err="1">
                <a:solidFill>
                  <a:schemeClr val="bg1"/>
                </a:solidFill>
              </a:rPr>
              <a:t>엑티비티</a:t>
            </a:r>
            <a:r>
              <a:rPr kumimoji="1" lang="ko-KR" altLang="en-US" sz="6600" b="1" spc="-150" dirty="0">
                <a:solidFill>
                  <a:schemeClr val="bg1"/>
                </a:solidFill>
              </a:rPr>
              <a:t> 모아 </a:t>
            </a:r>
            <a:endParaRPr kumimoji="1" lang="ja-JP" altLang="en-US" sz="6600" b="1" spc="-150" dirty="0">
              <a:solidFill>
                <a:schemeClr val="bg1"/>
              </a:solidFill>
            </a:endParaRPr>
          </a:p>
        </p:txBody>
      </p:sp>
      <p:sp>
        <p:nvSpPr>
          <p:cNvPr id="4" name="テキスト ボックス 2">
            <a:extLst>
              <a:ext uri="{FF2B5EF4-FFF2-40B4-BE49-F238E27FC236}">
                <a16:creationId xmlns:a16="http://schemas.microsoft.com/office/drawing/2014/main" id="{A96BF953-5463-48DA-9FDC-52264462BB40}"/>
              </a:ext>
            </a:extLst>
          </p:cNvPr>
          <p:cNvSpPr txBox="1"/>
          <p:nvPr/>
        </p:nvSpPr>
        <p:spPr>
          <a:xfrm>
            <a:off x="8710047" y="5096933"/>
            <a:ext cx="395723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100" b="1" spc="-150" dirty="0" err="1">
                <a:solidFill>
                  <a:schemeClr val="bg1"/>
                </a:solidFill>
              </a:rPr>
              <a:t>메카트로닉스</a:t>
            </a:r>
            <a:r>
              <a:rPr kumimoji="1" lang="ko-KR" altLang="en-US" sz="1100" b="1" spc="-150" dirty="0">
                <a:solidFill>
                  <a:schemeClr val="bg1"/>
                </a:solidFill>
              </a:rPr>
              <a:t>  공학과</a:t>
            </a:r>
            <a:endParaRPr kumimoji="1" lang="en-US" altLang="ko-KR" sz="1100" b="1" spc="-150" dirty="0">
              <a:solidFill>
                <a:schemeClr val="bg1"/>
              </a:solidFill>
            </a:endParaRPr>
          </a:p>
          <a:p>
            <a:pPr algn="ctr"/>
            <a:r>
              <a:rPr lang="en-US" altLang="ko-KR" sz="1100" b="1" spc="-150" dirty="0">
                <a:solidFill>
                  <a:schemeClr val="bg1"/>
                </a:solidFill>
              </a:rPr>
              <a:t>3 / A</a:t>
            </a:r>
            <a:br>
              <a:rPr kumimoji="1" lang="en-US" altLang="ko-KR" sz="1100" b="1" spc="-150" dirty="0">
                <a:solidFill>
                  <a:schemeClr val="bg1"/>
                </a:solidFill>
              </a:rPr>
            </a:br>
            <a:r>
              <a:rPr kumimoji="1" lang="en-US" altLang="ko-KR" sz="1100" b="1" spc="-150" dirty="0">
                <a:solidFill>
                  <a:schemeClr val="bg1"/>
                </a:solidFill>
              </a:rPr>
              <a:t>41915075  </a:t>
            </a:r>
            <a:r>
              <a:rPr kumimoji="1" lang="ko-KR" altLang="en-US" sz="1100" b="1" spc="-150" dirty="0" err="1">
                <a:solidFill>
                  <a:schemeClr val="bg1"/>
                </a:solidFill>
              </a:rPr>
              <a:t>최원재</a:t>
            </a:r>
            <a:endParaRPr kumimoji="1" lang="ja-JP" altLang="en-US" sz="1100" b="1" spc="-15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39406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274182" y="198782"/>
            <a:ext cx="38266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개선해야 </a:t>
            </a:r>
            <a:r>
              <a:rPr lang="ko-KR" altLang="en-US" sz="3600" b="1" spc="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할점</a:t>
            </a:r>
            <a:r>
              <a:rPr lang="ko-KR" altLang="en-US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ja-JP" altLang="en-US" sz="36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32523" y="198782"/>
            <a:ext cx="11416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3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テキスト ボックス 9">
            <a:extLst>
              <a:ext uri="{FF2B5EF4-FFF2-40B4-BE49-F238E27FC236}">
                <a16:creationId xmlns:a16="http://schemas.microsoft.com/office/drawing/2014/main" id="{517DC068-0235-41B4-A1E0-8DAC314FF1B9}"/>
              </a:ext>
            </a:extLst>
          </p:cNvPr>
          <p:cNvSpPr txBox="1"/>
          <p:nvPr/>
        </p:nvSpPr>
        <p:spPr>
          <a:xfrm>
            <a:off x="1929539" y="2090172"/>
            <a:ext cx="822185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TOP 4</a:t>
            </a: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상품이 자동으로 슬라이드 될 수 있도록 변경</a:t>
            </a:r>
            <a:endParaRPr lang="en-US" altLang="ko-KR" sz="1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342900" indent="-342900">
              <a:buAutoNum type="arabicPeriod"/>
            </a:pPr>
            <a:endParaRPr lang="en-US" altLang="ko-KR" sz="1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342900" indent="-342900">
              <a:buAutoNum type="arabicPeriod"/>
            </a:pPr>
            <a:endParaRPr lang="en-US" altLang="ko-KR" sz="1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자동으로 </a:t>
            </a:r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TOP4 </a:t>
            </a: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상품이 판매량에 따라 선정될 수 있도록 변경</a:t>
            </a:r>
            <a:endParaRPr lang="en-US" altLang="ko-KR" sz="1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342900" indent="-342900">
              <a:buAutoNum type="arabicPeriod"/>
            </a:pPr>
            <a:endParaRPr lang="en-US" altLang="ko-KR" sz="1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342900" indent="-342900">
              <a:buAutoNum type="arabicPeriod"/>
            </a:pPr>
            <a:endParaRPr lang="en-US" altLang="ko-KR" sz="1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판매처로 이동이 아니라 </a:t>
            </a:r>
            <a:r>
              <a:rPr lang="ko-KR" altLang="en-US" sz="14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쿠팡</a:t>
            </a:r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</a:t>
            </a:r>
            <a:r>
              <a:rPr lang="ko-KR" altLang="en-US" sz="14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티몬과</a:t>
            </a: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같이 업체에서 직접 상품을 등록하고 현재 페이지에서 구매를 </a:t>
            </a:r>
            <a:r>
              <a:rPr lang="ko-KR" altLang="en-US" sz="14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할수있도록</a:t>
            </a: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변경 </a:t>
            </a:r>
            <a:endParaRPr lang="en-US" altLang="ko-KR" sz="1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342900" indent="-342900">
              <a:buAutoNum type="arabicPeriod"/>
            </a:pPr>
            <a:endParaRPr lang="en-US" altLang="ko-KR" sz="1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342900" indent="-342900">
              <a:buAutoNum type="arabicPeriod"/>
            </a:pPr>
            <a:endParaRPr lang="en-US" altLang="ko-KR" sz="1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현재 페이지에 빈공간이 많은데 조회수가 올라간다면  빈공간을 광고로 채우도록 변경하겠습니다</a:t>
            </a:r>
            <a:endParaRPr lang="en-US" altLang="ko-KR" sz="1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342900" indent="-342900">
              <a:buAutoNum type="arabicPeriod"/>
            </a:pPr>
            <a:endParaRPr lang="en-US" altLang="ko-KR" sz="1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82490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274182" y="198782"/>
            <a:ext cx="12618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주소</a:t>
            </a:r>
            <a:endParaRPr lang="ja-JP" altLang="en-US" sz="36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32523" y="198782"/>
            <a:ext cx="11416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4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F5E873-087D-4980-AE40-449E79C8D0B7}"/>
              </a:ext>
            </a:extLst>
          </p:cNvPr>
          <p:cNvSpPr txBox="1"/>
          <p:nvPr/>
        </p:nvSpPr>
        <p:spPr>
          <a:xfrm>
            <a:off x="1903956" y="2091847"/>
            <a:ext cx="6187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https://github.com/Number1jae/doowon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686160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8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실내, 사람이(가) 표시된 사진&#10;&#10;자동 생성된 설명">
            <a:extLst>
              <a:ext uri="{FF2B5EF4-FFF2-40B4-BE49-F238E27FC236}">
                <a16:creationId xmlns:a16="http://schemas.microsoft.com/office/drawing/2014/main" id="{4D077A45-DF2B-4618-9394-A141B13B142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2029" y="1210059"/>
            <a:ext cx="5647941" cy="564794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3D82F33-5629-4A89-96F7-5348A5E7BF64}"/>
              </a:ext>
            </a:extLst>
          </p:cNvPr>
          <p:cNvSpPr txBox="1"/>
          <p:nvPr/>
        </p:nvSpPr>
        <p:spPr>
          <a:xfrm>
            <a:off x="3877059" y="499731"/>
            <a:ext cx="443788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Thank You</a:t>
            </a:r>
            <a:endParaRPr lang="ko-KR" altLang="en-US" sz="6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32774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82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FE8B84"/>
              </a:clrFrom>
              <a:clrTo>
                <a:srgbClr val="FE8B84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43" t="16425" r="16374" b="22513"/>
          <a:stretch/>
        </p:blipFill>
        <p:spPr>
          <a:xfrm>
            <a:off x="8760995" y="1765851"/>
            <a:ext cx="2410512" cy="3326297"/>
          </a:xfrm>
          <a:prstGeom prst="rect">
            <a:avLst/>
          </a:prstGeom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54B06272-D923-4A3E-9139-6A17E7858F83}"/>
              </a:ext>
            </a:extLst>
          </p:cNvPr>
          <p:cNvSpPr txBox="1"/>
          <p:nvPr/>
        </p:nvSpPr>
        <p:spPr>
          <a:xfrm>
            <a:off x="2734849" y="170892"/>
            <a:ext cx="11721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4000" b="1" spc="-150" dirty="0">
                <a:solidFill>
                  <a:schemeClr val="bg1"/>
                </a:solidFill>
              </a:rPr>
              <a:t>목차</a:t>
            </a:r>
            <a:endParaRPr kumimoji="1" lang="ja-JP" altLang="en-US" sz="4000" b="1" spc="-15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0F9463-4505-451F-8BF5-877E3F648D14}"/>
              </a:ext>
            </a:extLst>
          </p:cNvPr>
          <p:cNvSpPr txBox="1"/>
          <p:nvPr/>
        </p:nvSpPr>
        <p:spPr>
          <a:xfrm flipH="1">
            <a:off x="534390" y="1771918"/>
            <a:ext cx="737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300" dirty="0">
                <a:solidFill>
                  <a:schemeClr val="bg1"/>
                </a:solidFill>
              </a:rPr>
              <a:t>01</a:t>
            </a:r>
            <a:endParaRPr lang="ko-KR" altLang="en-US" b="1" spc="300" dirty="0">
              <a:solidFill>
                <a:schemeClr val="bg1"/>
              </a:solidFill>
            </a:endParaRPr>
          </a:p>
        </p:txBody>
      </p:sp>
      <p:sp>
        <p:nvSpPr>
          <p:cNvPr id="7" name="テキスト ボックス 2">
            <a:extLst>
              <a:ext uri="{FF2B5EF4-FFF2-40B4-BE49-F238E27FC236}">
                <a16:creationId xmlns:a16="http://schemas.microsoft.com/office/drawing/2014/main" id="{7CC15B21-9934-4063-A981-1254F24D8805}"/>
              </a:ext>
            </a:extLst>
          </p:cNvPr>
          <p:cNvSpPr txBox="1"/>
          <p:nvPr/>
        </p:nvSpPr>
        <p:spPr>
          <a:xfrm>
            <a:off x="1271759" y="1995384"/>
            <a:ext cx="43184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3600" b="1" spc="300" dirty="0">
                <a:solidFill>
                  <a:schemeClr val="bg1"/>
                </a:solidFill>
              </a:rPr>
              <a:t>제작 동기</a:t>
            </a:r>
            <a:endParaRPr kumimoji="1" lang="ja-JP" altLang="en-US" sz="3600" b="1" spc="30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4DB5A7E-51DA-45F0-A929-5431E5D5A880}"/>
              </a:ext>
            </a:extLst>
          </p:cNvPr>
          <p:cNvSpPr txBox="1"/>
          <p:nvPr/>
        </p:nvSpPr>
        <p:spPr>
          <a:xfrm flipH="1">
            <a:off x="534390" y="3205534"/>
            <a:ext cx="737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300" dirty="0">
                <a:solidFill>
                  <a:schemeClr val="bg1"/>
                </a:solidFill>
              </a:rPr>
              <a:t>02</a:t>
            </a:r>
            <a:endParaRPr lang="ko-KR" altLang="en-US" b="1" spc="300" dirty="0">
              <a:solidFill>
                <a:schemeClr val="bg1"/>
              </a:solidFill>
            </a:endParaRPr>
          </a:p>
        </p:txBody>
      </p:sp>
      <p:sp>
        <p:nvSpPr>
          <p:cNvPr id="11" name="テキスト ボックス 2">
            <a:extLst>
              <a:ext uri="{FF2B5EF4-FFF2-40B4-BE49-F238E27FC236}">
                <a16:creationId xmlns:a16="http://schemas.microsoft.com/office/drawing/2014/main" id="{684CA1B1-84A5-4407-9F98-DBDDC4410CA8}"/>
              </a:ext>
            </a:extLst>
          </p:cNvPr>
          <p:cNvSpPr txBox="1"/>
          <p:nvPr/>
        </p:nvSpPr>
        <p:spPr>
          <a:xfrm>
            <a:off x="1754905" y="3429000"/>
            <a:ext cx="33522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3600" b="1" spc="300" dirty="0">
                <a:solidFill>
                  <a:schemeClr val="bg1"/>
                </a:solidFill>
              </a:rPr>
              <a:t>홈페이지 설명</a:t>
            </a:r>
            <a:endParaRPr kumimoji="1" lang="ja-JP" altLang="en-US" sz="3600" b="1" spc="300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BBC6803-C36E-419F-B459-0FEDB76C58AE}"/>
              </a:ext>
            </a:extLst>
          </p:cNvPr>
          <p:cNvSpPr txBox="1"/>
          <p:nvPr/>
        </p:nvSpPr>
        <p:spPr>
          <a:xfrm flipH="1">
            <a:off x="534390" y="4639150"/>
            <a:ext cx="737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300" dirty="0">
                <a:solidFill>
                  <a:schemeClr val="bg1"/>
                </a:solidFill>
              </a:rPr>
              <a:t>03</a:t>
            </a:r>
            <a:endParaRPr lang="ko-KR" altLang="en-US" b="1" spc="300" dirty="0">
              <a:solidFill>
                <a:schemeClr val="bg1"/>
              </a:solidFill>
            </a:endParaRPr>
          </a:p>
        </p:txBody>
      </p:sp>
      <p:sp>
        <p:nvSpPr>
          <p:cNvPr id="16" name="テキスト ボックス 2">
            <a:extLst>
              <a:ext uri="{FF2B5EF4-FFF2-40B4-BE49-F238E27FC236}">
                <a16:creationId xmlns:a16="http://schemas.microsoft.com/office/drawing/2014/main" id="{2000CC67-EC4F-443A-AD62-490557A2DC6F}"/>
              </a:ext>
            </a:extLst>
          </p:cNvPr>
          <p:cNvSpPr txBox="1"/>
          <p:nvPr/>
        </p:nvSpPr>
        <p:spPr>
          <a:xfrm>
            <a:off x="1754905" y="4862616"/>
            <a:ext cx="33522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3600" b="1" spc="300" dirty="0">
                <a:solidFill>
                  <a:schemeClr val="bg1"/>
                </a:solidFill>
              </a:rPr>
              <a:t>개선해야 </a:t>
            </a:r>
            <a:r>
              <a:rPr kumimoji="1" lang="ko-KR" altLang="en-US" sz="3600" b="1" spc="300" dirty="0" err="1">
                <a:solidFill>
                  <a:schemeClr val="bg1"/>
                </a:solidFill>
              </a:rPr>
              <a:t>할점</a:t>
            </a:r>
            <a:endParaRPr kumimoji="1" lang="ja-JP" altLang="en-US" sz="3600" b="1" spc="300" dirty="0">
              <a:solidFill>
                <a:schemeClr val="bg1"/>
              </a:solidFill>
            </a:endParaRPr>
          </a:p>
        </p:txBody>
      </p:sp>
      <p:sp>
        <p:nvSpPr>
          <p:cNvPr id="19" name="正方形/長方形 1">
            <a:extLst>
              <a:ext uri="{FF2B5EF4-FFF2-40B4-BE49-F238E27FC236}">
                <a16:creationId xmlns:a16="http://schemas.microsoft.com/office/drawing/2014/main" id="{CACB1BF2-EB4E-4F36-8540-C3A1A7F0AD1E}"/>
              </a:ext>
            </a:extLst>
          </p:cNvPr>
          <p:cNvSpPr/>
          <p:nvPr/>
        </p:nvSpPr>
        <p:spPr>
          <a:xfrm>
            <a:off x="725776" y="2199523"/>
            <a:ext cx="296326" cy="296326"/>
          </a:xfrm>
          <a:prstGeom prst="rect">
            <a:avLst/>
          </a:prstGeom>
          <a:solidFill>
            <a:schemeClr val="bg1"/>
          </a:solidFill>
          <a:ln w="152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">
            <a:extLst>
              <a:ext uri="{FF2B5EF4-FFF2-40B4-BE49-F238E27FC236}">
                <a16:creationId xmlns:a16="http://schemas.microsoft.com/office/drawing/2014/main" id="{9D4C5111-349B-4C66-9360-465CACA0780D}"/>
              </a:ext>
            </a:extLst>
          </p:cNvPr>
          <p:cNvSpPr/>
          <p:nvPr/>
        </p:nvSpPr>
        <p:spPr>
          <a:xfrm>
            <a:off x="725776" y="3658040"/>
            <a:ext cx="296326" cy="296326"/>
          </a:xfrm>
          <a:prstGeom prst="rect">
            <a:avLst/>
          </a:prstGeom>
          <a:solidFill>
            <a:schemeClr val="bg1"/>
          </a:solidFill>
          <a:ln w="152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1">
            <a:extLst>
              <a:ext uri="{FF2B5EF4-FFF2-40B4-BE49-F238E27FC236}">
                <a16:creationId xmlns:a16="http://schemas.microsoft.com/office/drawing/2014/main" id="{60B14E28-E606-4F67-BC37-14433FFBA3C5}"/>
              </a:ext>
            </a:extLst>
          </p:cNvPr>
          <p:cNvSpPr/>
          <p:nvPr/>
        </p:nvSpPr>
        <p:spPr>
          <a:xfrm>
            <a:off x="725776" y="5116557"/>
            <a:ext cx="296326" cy="296326"/>
          </a:xfrm>
          <a:prstGeom prst="rect">
            <a:avLst/>
          </a:prstGeom>
          <a:solidFill>
            <a:schemeClr val="bg1"/>
          </a:solidFill>
          <a:ln w="152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705973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274182" y="198782"/>
            <a:ext cx="43652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과제 선정의 이유</a:t>
            </a:r>
            <a:endParaRPr lang="ja-JP" altLang="en-US" sz="36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32523" y="198782"/>
            <a:ext cx="11416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1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67E9A79-B5A5-434D-8BC4-B6BB6D241D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523" y="941883"/>
            <a:ext cx="6131945" cy="4109553"/>
          </a:xfrm>
          <a:prstGeom prst="rect">
            <a:avLst/>
          </a:prstGeom>
        </p:spPr>
      </p:pic>
      <p:sp>
        <p:nvSpPr>
          <p:cNvPr id="17" name="テキスト ボックス 9">
            <a:extLst>
              <a:ext uri="{FF2B5EF4-FFF2-40B4-BE49-F238E27FC236}">
                <a16:creationId xmlns:a16="http://schemas.microsoft.com/office/drawing/2014/main" id="{24608EBF-D62C-4D33-B885-36EC79067D79}"/>
              </a:ext>
            </a:extLst>
          </p:cNvPr>
          <p:cNvSpPr txBox="1"/>
          <p:nvPr/>
        </p:nvSpPr>
        <p:spPr>
          <a:xfrm>
            <a:off x="7302855" y="2022758"/>
            <a:ext cx="403415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엑티비티</a:t>
            </a: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선정이유</a:t>
            </a:r>
            <a:endParaRPr lang="en-US" altLang="ko-KR" sz="1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endParaRPr lang="en-US" altLang="ko-KR" sz="1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코로나 사태이후로 국내여행 수치가 </a:t>
            </a:r>
            <a:endParaRPr lang="en-US" altLang="ko-KR" sz="1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8</a:t>
            </a: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배 </a:t>
            </a:r>
            <a:r>
              <a:rPr lang="ko-KR" altLang="en-US" sz="14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이상증가하였으며</a:t>
            </a:r>
            <a:endParaRPr lang="en-US" altLang="ko-KR" sz="1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endParaRPr lang="en-US" altLang="ko-KR" sz="1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여행하면 </a:t>
            </a:r>
            <a:r>
              <a:rPr lang="ko-KR" altLang="en-US" sz="14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엑티비티</a:t>
            </a: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는</a:t>
            </a:r>
            <a:endParaRPr lang="en-US" altLang="ko-KR" sz="1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sz="14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빠질수없는</a:t>
            </a: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요소이기 때문에 액티비티를 찾는 여행이 </a:t>
            </a:r>
            <a:r>
              <a:rPr lang="ko-KR" altLang="en-US" sz="14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많아질것이라</a:t>
            </a:r>
            <a:endParaRPr lang="en-US" altLang="ko-KR" sz="1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endParaRPr lang="en-US" altLang="ko-KR" sz="1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예상하여 과제주제를 선정하였습니다   </a:t>
            </a:r>
            <a:endParaRPr lang="en-US" altLang="ko-KR" sz="1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6141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1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274182" y="198782"/>
            <a:ext cx="25442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제작 동기</a:t>
            </a:r>
            <a:endParaRPr lang="ja-JP" altLang="en-US" sz="36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32523" y="198782"/>
            <a:ext cx="11416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1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66F8BB50-E128-481B-A16F-7172051C5D58}"/>
              </a:ext>
            </a:extLst>
          </p:cNvPr>
          <p:cNvSpPr/>
          <p:nvPr/>
        </p:nvSpPr>
        <p:spPr>
          <a:xfrm>
            <a:off x="1895568" y="1690185"/>
            <a:ext cx="1803156" cy="178690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テキスト ボックス 8">
            <a:extLst>
              <a:ext uri="{FF2B5EF4-FFF2-40B4-BE49-F238E27FC236}">
                <a16:creationId xmlns:a16="http://schemas.microsoft.com/office/drawing/2014/main" id="{88907138-8988-4B95-A70A-484F49158257}"/>
              </a:ext>
            </a:extLst>
          </p:cNvPr>
          <p:cNvSpPr txBox="1"/>
          <p:nvPr/>
        </p:nvSpPr>
        <p:spPr>
          <a:xfrm>
            <a:off x="2619053" y="2352806"/>
            <a:ext cx="3561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</a:t>
            </a:r>
            <a:endParaRPr kumimoji="1" lang="ja-JP" altLang="en-US" sz="2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1EC1B60C-B08D-4FC8-A416-2C2DB009C68C}"/>
              </a:ext>
            </a:extLst>
          </p:cNvPr>
          <p:cNvSpPr/>
          <p:nvPr/>
        </p:nvSpPr>
        <p:spPr>
          <a:xfrm>
            <a:off x="5500842" y="1690185"/>
            <a:ext cx="1803156" cy="178690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23874FC4-67A4-42A9-B8D1-AEF6BCFE591C}"/>
              </a:ext>
            </a:extLst>
          </p:cNvPr>
          <p:cNvSpPr/>
          <p:nvPr/>
        </p:nvSpPr>
        <p:spPr>
          <a:xfrm>
            <a:off x="9106116" y="1642092"/>
            <a:ext cx="1803156" cy="178690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テキスト ボックス 8">
            <a:extLst>
              <a:ext uri="{FF2B5EF4-FFF2-40B4-BE49-F238E27FC236}">
                <a16:creationId xmlns:a16="http://schemas.microsoft.com/office/drawing/2014/main" id="{FB1039ED-F88A-4E54-889F-FE9619132CA6}"/>
              </a:ext>
            </a:extLst>
          </p:cNvPr>
          <p:cNvSpPr txBox="1"/>
          <p:nvPr/>
        </p:nvSpPr>
        <p:spPr>
          <a:xfrm>
            <a:off x="6224327" y="2304712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</a:t>
            </a:r>
            <a:endParaRPr kumimoji="1" lang="ja-JP" altLang="en-US" sz="2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1" name="テキスト ボックス 8">
            <a:extLst>
              <a:ext uri="{FF2B5EF4-FFF2-40B4-BE49-F238E27FC236}">
                <a16:creationId xmlns:a16="http://schemas.microsoft.com/office/drawing/2014/main" id="{6984C486-D907-4DEF-B18A-41C6AD1F8F45}"/>
              </a:ext>
            </a:extLst>
          </p:cNvPr>
          <p:cNvSpPr txBox="1"/>
          <p:nvPr/>
        </p:nvSpPr>
        <p:spPr>
          <a:xfrm>
            <a:off x="9828563" y="2304711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</a:t>
            </a:r>
            <a:endParaRPr kumimoji="1" lang="ja-JP" altLang="en-US" sz="2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2" name="テキスト ボックス 9">
            <a:extLst>
              <a:ext uri="{FF2B5EF4-FFF2-40B4-BE49-F238E27FC236}">
                <a16:creationId xmlns:a16="http://schemas.microsoft.com/office/drawing/2014/main" id="{AF3CF5D8-E4AE-40ED-85DA-2C1DCE614765}"/>
              </a:ext>
            </a:extLst>
          </p:cNvPr>
          <p:cNvSpPr txBox="1"/>
          <p:nvPr/>
        </p:nvSpPr>
        <p:spPr>
          <a:xfrm>
            <a:off x="1109619" y="3967486"/>
            <a:ext cx="33750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간편함</a:t>
            </a:r>
            <a:endParaRPr kumimoji="1" lang="en-US" altLang="ko-KR" sz="1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endParaRPr kumimoji="1" lang="en-US" altLang="ko-KR" sz="1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kumimoji="1" lang="ko-KR" altLang="en-US" sz="11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계절별로 할 수 있는 </a:t>
            </a:r>
            <a:r>
              <a:rPr lang="ko-KR" altLang="en-US" sz="11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엑티비티</a:t>
            </a:r>
            <a:r>
              <a:rPr lang="ko-KR" altLang="en-US" sz="11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의 종류를</a:t>
            </a:r>
            <a:endParaRPr lang="en-US" altLang="ko-KR" sz="11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kumimoji="1" lang="ko-KR" altLang="en-US" sz="11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알아보기 쉽게 정리해 놓았으며 </a:t>
            </a:r>
            <a:endParaRPr kumimoji="1" lang="en-US" altLang="ko-KR" sz="11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lang="ko-KR" altLang="en-US" sz="11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티켓을 가장 최저가로 손쉽게 예약을 </a:t>
            </a:r>
            <a:r>
              <a:rPr lang="ko-KR" altLang="en-US" sz="11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할수있도록</a:t>
            </a:r>
            <a:endParaRPr lang="en-US" altLang="ko-KR" sz="11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lang="ko-KR" altLang="en-US" sz="11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만들었습니다 </a:t>
            </a:r>
            <a:endParaRPr kumimoji="1" lang="en-US" altLang="ko-KR" sz="11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4" name="テキスト ボックス 9">
            <a:extLst>
              <a:ext uri="{FF2B5EF4-FFF2-40B4-BE49-F238E27FC236}">
                <a16:creationId xmlns:a16="http://schemas.microsoft.com/office/drawing/2014/main" id="{FF0A3E85-708B-453D-AF0E-AA02811397B9}"/>
              </a:ext>
            </a:extLst>
          </p:cNvPr>
          <p:cNvSpPr txBox="1"/>
          <p:nvPr/>
        </p:nvSpPr>
        <p:spPr>
          <a:xfrm>
            <a:off x="4714893" y="3961402"/>
            <a:ext cx="3375053" cy="1031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수익성</a:t>
            </a:r>
            <a:endParaRPr kumimoji="1" lang="en-US" altLang="ko-KR" sz="1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endParaRPr kumimoji="1" lang="en-US" altLang="ko-KR" sz="1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lang="ko-KR" altLang="en-US" sz="11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액티비티 종류별로 여러 업체가 있기때문에 </a:t>
            </a:r>
            <a:endParaRPr lang="en-US" altLang="ko-KR" sz="11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lang="ko-KR" altLang="en-US" sz="11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경쟁구도가 형성이 되어  광고수입을 </a:t>
            </a:r>
            <a:endParaRPr lang="en-US" altLang="ko-KR" sz="11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kumimoji="1" lang="ko-KR" altLang="en-US" sz="11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얻을수</a:t>
            </a:r>
            <a:r>
              <a:rPr lang="ko-KR" altLang="en-US" sz="11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있다고</a:t>
            </a:r>
            <a:r>
              <a:rPr lang="ko-KR" altLang="en-US" sz="11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생각합니다</a:t>
            </a:r>
            <a:endParaRPr kumimoji="1" lang="en-US" altLang="ko-KR" sz="11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5" name="テキスト ボックス 9">
            <a:extLst>
              <a:ext uri="{FF2B5EF4-FFF2-40B4-BE49-F238E27FC236}">
                <a16:creationId xmlns:a16="http://schemas.microsoft.com/office/drawing/2014/main" id="{8E75BECD-C53F-4EE2-836D-0551C4383547}"/>
              </a:ext>
            </a:extLst>
          </p:cNvPr>
          <p:cNvSpPr txBox="1"/>
          <p:nvPr/>
        </p:nvSpPr>
        <p:spPr>
          <a:xfrm>
            <a:off x="8319130" y="3968040"/>
            <a:ext cx="3375053" cy="13696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성수기</a:t>
            </a:r>
            <a:r>
              <a:rPr kumimoji="1"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/</a:t>
            </a:r>
            <a:r>
              <a:rPr kumimoji="1"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비수기</a:t>
            </a:r>
            <a:endParaRPr kumimoji="1" lang="en-US" altLang="ko-KR" sz="1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endParaRPr kumimoji="1" lang="en-US" altLang="ko-KR" sz="1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lang="ko-KR" altLang="en-US" sz="11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계절 별로 할 수 있는 액티비티의 종류가 </a:t>
            </a:r>
            <a:endParaRPr lang="en-US" altLang="ko-KR" sz="11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kumimoji="1" lang="ko-KR" altLang="en-US" sz="11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명확하기 때문에 </a:t>
            </a:r>
            <a:endParaRPr kumimoji="1" lang="en-US" altLang="ko-KR" sz="11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kumimoji="1" lang="ko-KR" altLang="en-US" sz="11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계절한가지를 </a:t>
            </a:r>
            <a:r>
              <a:rPr kumimoji="1" lang="ko-KR" altLang="en-US" sz="11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정해놓고</a:t>
            </a:r>
            <a:r>
              <a:rPr kumimoji="1" lang="ko-KR" altLang="en-US" sz="11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홈페이지를 만들면</a:t>
            </a:r>
            <a:endParaRPr kumimoji="1" lang="en-US" altLang="ko-KR" sz="11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lang="ko-KR" altLang="en-US" sz="11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비수기 시기에는 인기가 </a:t>
            </a:r>
            <a:r>
              <a:rPr lang="ko-KR" altLang="en-US" sz="11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사그라들기</a:t>
            </a:r>
            <a:r>
              <a:rPr lang="ko-KR" altLang="en-US" sz="11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때문에</a:t>
            </a:r>
            <a:endParaRPr lang="en-US" altLang="ko-KR" sz="11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kumimoji="1" lang="ko-KR" altLang="en-US" sz="11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사계절</a:t>
            </a:r>
            <a:r>
              <a:rPr kumimoji="1" lang="en-US" altLang="ko-KR" sz="11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/</a:t>
            </a:r>
            <a:r>
              <a:rPr kumimoji="1" lang="ko-KR" altLang="en-US" sz="11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여름</a:t>
            </a:r>
            <a:r>
              <a:rPr kumimoji="1" lang="en-US" altLang="ko-KR" sz="11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/</a:t>
            </a:r>
            <a:r>
              <a:rPr kumimoji="1" lang="ko-KR" altLang="en-US" sz="11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겨울로 계절별로 만들었습니다</a:t>
            </a:r>
            <a:endParaRPr kumimoji="1" lang="en-US" altLang="ko-KR" sz="11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8530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5" grpId="0"/>
      <p:bldP spid="18" grpId="0" animBg="1"/>
      <p:bldP spid="19" grpId="0" animBg="1"/>
      <p:bldP spid="20" grpId="0"/>
      <p:bldP spid="21" grpId="0"/>
      <p:bldP spid="22" grpId="0"/>
      <p:bldP spid="24" grpId="0"/>
      <p:bldP spid="2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274182" y="198782"/>
            <a:ext cx="36215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홈페이지 설명</a:t>
            </a:r>
            <a:endParaRPr lang="ja-JP" altLang="en-US" sz="36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32523" y="198782"/>
            <a:ext cx="11416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2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B1AE7E6-5571-4D79-87E0-FD21C16A5E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595" y="1439212"/>
            <a:ext cx="5230678" cy="355894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55769FE-D63C-459E-A893-21D5D6ADB3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2949" y="1439212"/>
            <a:ext cx="5230678" cy="3558940"/>
          </a:xfrm>
          <a:prstGeom prst="rect">
            <a:avLst/>
          </a:prstGeom>
        </p:spPr>
      </p:pic>
      <p:sp>
        <p:nvSpPr>
          <p:cNvPr id="23" name="テキスト ボックス 9">
            <a:extLst>
              <a:ext uri="{FF2B5EF4-FFF2-40B4-BE49-F238E27FC236}">
                <a16:creationId xmlns:a16="http://schemas.microsoft.com/office/drawing/2014/main" id="{5BF2D949-23FA-4A7C-AEB7-83AF7303ED1F}"/>
              </a:ext>
            </a:extLst>
          </p:cNvPr>
          <p:cNvSpPr txBox="1"/>
          <p:nvPr/>
        </p:nvSpPr>
        <p:spPr>
          <a:xfrm>
            <a:off x="2100020" y="5197279"/>
            <a:ext cx="822185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홈 화면 </a:t>
            </a:r>
            <a:endParaRPr kumimoji="1" lang="en-US" altLang="ko-KR" sz="1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endParaRPr lang="en-US" altLang="ko-KR" sz="1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제작한 홈페이지의 </a:t>
            </a:r>
            <a:r>
              <a:rPr lang="ko-KR" altLang="en-US" sz="14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홈화면이며</a:t>
            </a: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계절선택 </a:t>
            </a:r>
            <a:r>
              <a:rPr lang="ko-KR" altLang="en-US" sz="14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버튼이있으며</a:t>
            </a: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아래화면에는 실시간으로 </a:t>
            </a:r>
            <a:endParaRPr lang="en-US" altLang="ko-KR" sz="1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TOP4 </a:t>
            </a: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상품의 사진 슬라이드 및 광고문의 </a:t>
            </a:r>
            <a:r>
              <a:rPr lang="ko-KR" altLang="en-US" sz="14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섹션이있습니다</a:t>
            </a: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endParaRPr lang="en-US" altLang="ko-KR" sz="1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72582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274182" y="198782"/>
            <a:ext cx="51603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홈페이지 설명</a:t>
            </a:r>
            <a:r>
              <a:rPr lang="en-US" altLang="ko-KR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ko-KR" altLang="en-US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코딩</a:t>
            </a:r>
            <a:r>
              <a:rPr lang="en-US" altLang="ko-KR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ja-JP" altLang="en-US" sz="36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32523" y="198782"/>
            <a:ext cx="11416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2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3" name="テキスト ボックス 9">
            <a:extLst>
              <a:ext uri="{FF2B5EF4-FFF2-40B4-BE49-F238E27FC236}">
                <a16:creationId xmlns:a16="http://schemas.microsoft.com/office/drawing/2014/main" id="{5BF2D949-23FA-4A7C-AEB7-83AF7303ED1F}"/>
              </a:ext>
            </a:extLst>
          </p:cNvPr>
          <p:cNvSpPr txBox="1"/>
          <p:nvPr/>
        </p:nvSpPr>
        <p:spPr>
          <a:xfrm>
            <a:off x="132523" y="5473005"/>
            <a:ext cx="1187091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홈 화면 </a:t>
            </a:r>
            <a:endParaRPr kumimoji="1" lang="en-US" altLang="ko-KR" sz="1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endParaRPr lang="en-US" altLang="ko-KR" sz="1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제일 왼쪽 사진 코딩은 계절 </a:t>
            </a:r>
            <a:r>
              <a:rPr lang="ko-KR" altLang="en-US" sz="14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선택란</a:t>
            </a: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에 있는 사계절</a:t>
            </a:r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/</a:t>
            </a: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여름</a:t>
            </a:r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/</a:t>
            </a: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겨울 상자의 이미지 지정 및 버튼 이름설정 </a:t>
            </a:r>
            <a:r>
              <a:rPr lang="ko-KR" altLang="en-US" sz="14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링크지정이며</a:t>
            </a: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</a:t>
            </a: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번째 사진은</a:t>
            </a:r>
            <a:endParaRPr lang="en-US" altLang="ko-KR" sz="1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TOP4 </a:t>
            </a:r>
            <a:r>
              <a:rPr lang="ko-KR" altLang="en-US" sz="14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엑티비티의</a:t>
            </a: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HTML </a:t>
            </a: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코딩이며 순서대로 이미지 지정 </a:t>
            </a:r>
            <a:r>
              <a:rPr lang="ko-KR" altLang="en-US" sz="14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을하였으며</a:t>
            </a: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왼쪽</a:t>
            </a:r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/</a:t>
            </a: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오른쪽에 버튼을 제작하여서 슬라이드를 </a:t>
            </a:r>
            <a:r>
              <a:rPr lang="ko-KR" altLang="en-US" sz="14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할수</a:t>
            </a: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있도록 설정하였습니다</a:t>
            </a:r>
            <a:endParaRPr lang="en-US" altLang="ko-KR" sz="1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CSS </a:t>
            </a: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는 </a:t>
            </a:r>
            <a:r>
              <a:rPr lang="ko-KR" altLang="en-US" sz="14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맨윗줄에</a:t>
            </a: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TOP4 </a:t>
            </a: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슬라이드 박스의  크기 설정과 슬라이드 버튼 설정을 하였습니다 </a:t>
            </a:r>
            <a:endParaRPr lang="en-US" altLang="ko-KR" sz="1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endParaRPr lang="en-US" altLang="ko-KR" sz="1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BBFB467-3B9A-4B1D-885C-DE478D97A9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6367" y="1014441"/>
            <a:ext cx="3039185" cy="286150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57BE161-8AB8-43BF-8B3B-F9B29A0555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423" y="1082816"/>
            <a:ext cx="4574583" cy="3684839"/>
          </a:xfrm>
          <a:prstGeom prst="rect">
            <a:avLst/>
          </a:prstGeom>
        </p:spPr>
      </p:pic>
      <p:sp>
        <p:nvSpPr>
          <p:cNvPr id="15" name="テキスト ボックス 9">
            <a:extLst>
              <a:ext uri="{FF2B5EF4-FFF2-40B4-BE49-F238E27FC236}">
                <a16:creationId xmlns:a16="http://schemas.microsoft.com/office/drawing/2014/main" id="{24E3DFDE-9F16-4AE7-99FC-85E3C34267D3}"/>
              </a:ext>
            </a:extLst>
          </p:cNvPr>
          <p:cNvSpPr txBox="1"/>
          <p:nvPr/>
        </p:nvSpPr>
        <p:spPr>
          <a:xfrm>
            <a:off x="1478294" y="5083551"/>
            <a:ext cx="31324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HTML</a:t>
            </a:r>
          </a:p>
        </p:txBody>
      </p:sp>
      <p:sp>
        <p:nvSpPr>
          <p:cNvPr id="16" name="テキスト ボックス 9">
            <a:extLst>
              <a:ext uri="{FF2B5EF4-FFF2-40B4-BE49-F238E27FC236}">
                <a16:creationId xmlns:a16="http://schemas.microsoft.com/office/drawing/2014/main" id="{510D860D-B43F-4B7E-9619-368205E6FA71}"/>
              </a:ext>
            </a:extLst>
          </p:cNvPr>
          <p:cNvSpPr txBox="1"/>
          <p:nvPr/>
        </p:nvSpPr>
        <p:spPr>
          <a:xfrm>
            <a:off x="8276488" y="4923900"/>
            <a:ext cx="31324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CSS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5E8B5B25-1A77-45B2-8237-75437D1C0A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7671" y="3887692"/>
            <a:ext cx="3076575" cy="120184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DF0FA10-8F12-4993-A35C-B93AFA2742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283" y="970737"/>
            <a:ext cx="2959034" cy="4107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4637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15" grpId="0"/>
      <p:bldP spid="1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274182" y="198782"/>
            <a:ext cx="27494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메뉴 설명 </a:t>
            </a:r>
            <a:endParaRPr lang="ja-JP" altLang="en-US" sz="36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32523" y="198782"/>
            <a:ext cx="11416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2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テキスト ボックス 9">
            <a:extLst>
              <a:ext uri="{FF2B5EF4-FFF2-40B4-BE49-F238E27FC236}">
                <a16:creationId xmlns:a16="http://schemas.microsoft.com/office/drawing/2014/main" id="{517DC068-0235-41B4-A1E0-8DAC314FF1B9}"/>
              </a:ext>
            </a:extLst>
          </p:cNvPr>
          <p:cNvSpPr txBox="1"/>
          <p:nvPr/>
        </p:nvSpPr>
        <p:spPr>
          <a:xfrm>
            <a:off x="2100020" y="5197279"/>
            <a:ext cx="822185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메뉴</a:t>
            </a:r>
            <a:endParaRPr lang="en-US" altLang="ko-KR" sz="1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상단에 각 계절별로 들어 갈수 있도록 네비게이션 바를 제작하였으며 </a:t>
            </a:r>
            <a:endParaRPr lang="en-US" altLang="ko-KR" sz="1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lang="ko-KR" altLang="en-US" sz="14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엑티비티</a:t>
            </a: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별로 가격 및 클릭을 하면 판매하고 있는 사이트의 주소로 접속을 </a:t>
            </a:r>
            <a:r>
              <a:rPr lang="ko-KR" altLang="en-US" sz="14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할수있도록</a:t>
            </a:r>
            <a:endParaRPr lang="en-US" altLang="ko-KR" sz="1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lang="ko-KR" altLang="en-US" sz="14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설정을하였습니다</a:t>
            </a: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endParaRPr lang="en-US" altLang="ko-KR" sz="1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endParaRPr lang="en-US" altLang="ko-KR" sz="1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FCED6C3-8A94-4E73-A042-2C0B7537E5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323" y="1049635"/>
            <a:ext cx="4556502" cy="325288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22408BE7-3473-407C-89A6-093D2103C2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3668" y="1180628"/>
            <a:ext cx="3733861" cy="211081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C7B5129-BA75-4C87-BDFB-AC592E840F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9788" y="1208437"/>
            <a:ext cx="2809889" cy="211081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6938B11-14F8-499C-8296-7E03470340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5683" y="3347063"/>
            <a:ext cx="4053422" cy="1645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0896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274182" y="198782"/>
            <a:ext cx="54681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메뉴 설명</a:t>
            </a:r>
            <a:r>
              <a:rPr lang="en-US" altLang="ko-KR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ko-KR" altLang="en-US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코딩</a:t>
            </a:r>
            <a:r>
              <a:rPr lang="en-US" altLang="ko-KR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CSS)</a:t>
            </a:r>
            <a:r>
              <a:rPr lang="ko-KR" altLang="en-US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ja-JP" altLang="en-US" sz="36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32523" y="198782"/>
            <a:ext cx="11416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2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テキスト ボックス 9">
            <a:extLst>
              <a:ext uri="{FF2B5EF4-FFF2-40B4-BE49-F238E27FC236}">
                <a16:creationId xmlns:a16="http://schemas.microsoft.com/office/drawing/2014/main" id="{517DC068-0235-41B4-A1E0-8DAC314FF1B9}"/>
              </a:ext>
            </a:extLst>
          </p:cNvPr>
          <p:cNvSpPr txBox="1"/>
          <p:nvPr/>
        </p:nvSpPr>
        <p:spPr>
          <a:xfrm>
            <a:off x="2100020" y="5197279"/>
            <a:ext cx="822185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메뉴</a:t>
            </a:r>
            <a:endParaRPr lang="en-US" altLang="ko-KR" sz="1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lang="ko-KR" altLang="en-US" sz="14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첫사진은</a:t>
            </a: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sz="14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베너</a:t>
            </a: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이미지 크기 지정이며 두번째는 글씨색을 지정하였으며 세번째는 목록상자 크기 </a:t>
            </a:r>
            <a:endParaRPr lang="en-US" altLang="ko-KR" sz="1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마지막사진은 각 상품 칸크기와 글씨크기를 지정하였습니다</a:t>
            </a:r>
            <a:endParaRPr lang="en-US" altLang="ko-KR" sz="1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미디어 쿼리 </a:t>
            </a:r>
            <a:r>
              <a:rPr lang="ko-KR" altLang="en-US" sz="14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를사용하여</a:t>
            </a: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모바일이나 화면 축소확대에 반응하는 </a:t>
            </a:r>
            <a:r>
              <a:rPr lang="ko-KR" altLang="en-US" sz="1400" b="1">
                <a:solidFill>
                  <a:schemeClr val="tx1">
                    <a:lumMod val="85000"/>
                    <a:lumOff val="15000"/>
                  </a:schemeClr>
                </a:solidFill>
              </a:rPr>
              <a:t>페이지를만들었습니다</a:t>
            </a:r>
            <a:endParaRPr lang="en-US" altLang="ko-KR" sz="1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C6DA5ED-A7A0-4E24-B5D3-695451921B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982" y="1239017"/>
            <a:ext cx="3933825" cy="119062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078BF74-8B1C-4585-A9DF-53F7219AE2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258" y="1264283"/>
            <a:ext cx="2295525" cy="84772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4530CAFC-44E0-4EFC-BA91-8E22BF9C16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3402" y="1284220"/>
            <a:ext cx="2543175" cy="86677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C4FDB71A-66BE-468F-96B9-35E85440C8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5777" y="2590378"/>
            <a:ext cx="1914525" cy="197167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811BCFB-7B70-4BE4-BB4C-9BB2798549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9023" y="2528620"/>
            <a:ext cx="4467225" cy="2168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2362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274182" y="198782"/>
            <a:ext cx="58785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메뉴 설명</a:t>
            </a:r>
            <a:r>
              <a:rPr lang="en-US" altLang="ko-KR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ko-KR" altLang="en-US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코딩</a:t>
            </a:r>
            <a:r>
              <a:rPr lang="en-US" altLang="ko-KR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HTML)</a:t>
            </a:r>
            <a:r>
              <a:rPr lang="ko-KR" altLang="en-US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ja-JP" altLang="en-US" sz="36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32523" y="198782"/>
            <a:ext cx="11416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2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テキスト ボックス 9">
            <a:extLst>
              <a:ext uri="{FF2B5EF4-FFF2-40B4-BE49-F238E27FC236}">
                <a16:creationId xmlns:a16="http://schemas.microsoft.com/office/drawing/2014/main" id="{517DC068-0235-41B4-A1E0-8DAC314FF1B9}"/>
              </a:ext>
            </a:extLst>
          </p:cNvPr>
          <p:cNvSpPr txBox="1"/>
          <p:nvPr/>
        </p:nvSpPr>
        <p:spPr>
          <a:xfrm>
            <a:off x="2100020" y="5197279"/>
            <a:ext cx="822185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메뉴</a:t>
            </a:r>
            <a:endParaRPr lang="en-US" altLang="ko-KR" sz="1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lang="ko-KR" altLang="en-US" sz="14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첫사진은</a:t>
            </a: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sz="14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네비게이션바에</a:t>
            </a: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각페이지별로 링크를 넣어주어서 클릭시에는 각 페이지로 </a:t>
            </a:r>
            <a:r>
              <a:rPr lang="ko-KR" altLang="en-US" sz="14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바로이동할수있게</a:t>
            </a: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설정하였습니다 두번째 사진은 상품목록별 이미지지정 링크 가격을 지정해주었습니다 </a:t>
            </a:r>
            <a:endParaRPr lang="en-US" altLang="ko-KR" sz="1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endParaRPr lang="en-US" altLang="ko-KR" sz="1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005DE357-AB8B-4ABE-B109-041285CCA1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199" y="1363141"/>
            <a:ext cx="4180588" cy="207296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ABCC071-FB4D-4ED2-9616-E6648552C2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374017"/>
            <a:ext cx="5919787" cy="204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805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theme/theme1.xml><?xml version="1.0" encoding="utf-8"?>
<a:theme xmlns:a="http://schemas.openxmlformats.org/drawingml/2006/main" name="Office テーマ">
  <a:themeElements>
    <a:clrScheme name="Coral_2019">
      <a:dk1>
        <a:sysClr val="windowText" lastClr="000000"/>
      </a:dk1>
      <a:lt1>
        <a:sysClr val="window" lastClr="FFFFFF"/>
      </a:lt1>
      <a:dk2>
        <a:srgbClr val="D0CECE"/>
      </a:dk2>
      <a:lt2>
        <a:srgbClr val="FFFFFF"/>
      </a:lt2>
      <a:accent1>
        <a:srgbClr val="F86F6C"/>
      </a:accent1>
      <a:accent2>
        <a:srgbClr val="E9D3C6"/>
      </a:accent2>
      <a:accent3>
        <a:srgbClr val="EAA65F"/>
      </a:accent3>
      <a:accent4>
        <a:srgbClr val="BBAB94"/>
      </a:accent4>
      <a:accent5>
        <a:srgbClr val="BEDAE5"/>
      </a:accent5>
      <a:accent6>
        <a:srgbClr val="688084"/>
      </a:accent6>
      <a:hlink>
        <a:srgbClr val="44546A"/>
      </a:hlink>
      <a:folHlink>
        <a:srgbClr val="44546A"/>
      </a:folHlink>
    </a:clrScheme>
    <a:fontScheme name="free">
      <a:majorFont>
        <a:latin typeface="Arial"/>
        <a:ea typeface="나눔스퀘어라운드 Regular"/>
        <a:cs typeface=""/>
      </a:majorFont>
      <a:minorFont>
        <a:latin typeface="Arial"/>
        <a:ea typeface="나눔스퀘어라운드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734</TotalTime>
  <Words>348</Words>
  <Application>Microsoft Office PowerPoint</Application>
  <PresentationFormat>와이드스크린</PresentationFormat>
  <Paragraphs>91</Paragraphs>
  <Slides>12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5" baseType="lpstr">
      <vt:lpstr>나눔스퀘어라운드 Regular</vt:lpstr>
      <vt:lpstr>Arial</vt:lpstr>
      <vt:lpstr>Office テーマ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Saebyeol Yu</dc:creator>
  <cp:lastModifiedBy>admin</cp:lastModifiedBy>
  <cp:revision>38</cp:revision>
  <dcterms:created xsi:type="dcterms:W3CDTF">2018-12-07T00:32:38Z</dcterms:created>
  <dcterms:modified xsi:type="dcterms:W3CDTF">2021-06-15T02:30:13Z</dcterms:modified>
</cp:coreProperties>
</file>